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3" r:id="rId14"/>
    <p:sldId id="274" r:id="rId15"/>
    <p:sldId id="275" r:id="rId16"/>
    <p:sldId id="276" r:id="rId17"/>
    <p:sldId id="267" r:id="rId18"/>
    <p:sldId id="268" r:id="rId19"/>
    <p:sldId id="277" r:id="rId20"/>
    <p:sldId id="278" r:id="rId21"/>
    <p:sldId id="317" r:id="rId22"/>
    <p:sldId id="309" r:id="rId23"/>
    <p:sldId id="310" r:id="rId24"/>
    <p:sldId id="318" r:id="rId25"/>
    <p:sldId id="311" r:id="rId26"/>
    <p:sldId id="316" r:id="rId27"/>
    <p:sldId id="312" r:id="rId28"/>
    <p:sldId id="313" r:id="rId29"/>
    <p:sldId id="279" r:id="rId30"/>
    <p:sldId id="280" r:id="rId31"/>
    <p:sldId id="281" r:id="rId32"/>
    <p:sldId id="282" r:id="rId33"/>
    <p:sldId id="295" r:id="rId34"/>
    <p:sldId id="299" r:id="rId35"/>
    <p:sldId id="300" r:id="rId36"/>
    <p:sldId id="301" r:id="rId37"/>
    <p:sldId id="302" r:id="rId38"/>
    <p:sldId id="314" r:id="rId39"/>
    <p:sldId id="303" r:id="rId40"/>
    <p:sldId id="304" r:id="rId41"/>
    <p:sldId id="305" r:id="rId42"/>
    <p:sldId id="306" r:id="rId43"/>
    <p:sldId id="308" r:id="rId44"/>
    <p:sldId id="269" r:id="rId45"/>
    <p:sldId id="284" r:id="rId46"/>
    <p:sldId id="283" r:id="rId47"/>
    <p:sldId id="285" r:id="rId48"/>
    <p:sldId id="296" r:id="rId49"/>
    <p:sldId id="297" r:id="rId50"/>
    <p:sldId id="298" r:id="rId51"/>
    <p:sldId id="315" r:id="rId52"/>
    <p:sldId id="286" r:id="rId53"/>
    <p:sldId id="287" r:id="rId54"/>
    <p:sldId id="288" r:id="rId55"/>
    <p:sldId id="289" r:id="rId56"/>
    <p:sldId id="270" r:id="rId57"/>
    <p:sldId id="290" r:id="rId58"/>
    <p:sldId id="291" r:id="rId59"/>
    <p:sldId id="271" r:id="rId60"/>
    <p:sldId id="292" r:id="rId61"/>
    <p:sldId id="293" r:id="rId62"/>
    <p:sldId id="294" r:id="rId6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jsLZx41EG1nY+h2OJEek3GWvb4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E310E6-566D-4749-8D4B-DFC356CB8B23}">
  <a:tblStyle styleId="{C7E310E6-566D-4749-8D4B-DFC356CB8B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5" name="Google Shape;75;p2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32500" y="92075"/>
            <a:ext cx="3071812" cy="4794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data-jpa" TargetMode="External"/><Relationship Id="rId2" Type="http://schemas.openxmlformats.org/officeDocument/2006/relationships/hyperlink" Target="https://spring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ongodb.com/docs" TargetMode="External"/><Relationship Id="rId4" Type="http://schemas.openxmlformats.org/officeDocument/2006/relationships/hyperlink" Target="https://tailwindcss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609600" y="838200"/>
            <a:ext cx="7772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b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Presentation on</a:t>
            </a:r>
            <a:b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Online </a:t>
            </a:r>
            <a:r>
              <a:rPr lang="en-US" dirty="0" err="1"/>
              <a:t>PCMart</a:t>
            </a:r>
            <a:r>
              <a:rPr lang="en-US" dirty="0"/>
              <a:t> </a:t>
            </a:r>
            <a:b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no: </a:t>
            </a:r>
            <a:r>
              <a:rPr lang="en-US" sz="2400" dirty="0"/>
              <a:t>24</a:t>
            </a:r>
            <a:b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Enrollment Nos :24034211046</a:t>
            </a:r>
            <a:b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24034211001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title"/>
          </p:nvPr>
        </p:nvSpPr>
        <p:spPr>
          <a:xfrm>
            <a:off x="457200" y="5260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2.3.1</a:t>
            </a:r>
            <a:r>
              <a:rPr lang="en-US" b="1" dirty="0"/>
              <a:t>  </a:t>
            </a:r>
            <a: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or</a:t>
            </a:r>
            <a:b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Comparison Study</a:t>
            </a:r>
            <a:endParaRPr dirty="0"/>
          </a:p>
        </p:txBody>
      </p:sp>
      <p:sp>
        <p:nvSpPr>
          <p:cNvPr id="157" name="Google Shape;157;p10"/>
          <p:cNvSpPr txBox="1">
            <a:spLocks noGrp="1"/>
          </p:cNvSpPr>
          <p:nvPr>
            <p:ph type="body" idx="1"/>
          </p:nvPr>
        </p:nvSpPr>
        <p:spPr>
          <a:xfrm>
            <a:off x="457200" y="1669025"/>
            <a:ext cx="8229600" cy="430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/>
              <a:t>Compatibility check</a:t>
            </a:r>
            <a:r>
              <a:rPr lang="en-US" sz="2000" dirty="0"/>
              <a:t> ensures error-free builds (not available in existing platforms).</a:t>
            </a:r>
          </a:p>
          <a:p>
            <a:endParaRPr lang="en-US" sz="2000" dirty="0"/>
          </a:p>
          <a:p>
            <a:r>
              <a:rPr lang="en-US" sz="2000" dirty="0"/>
              <a:t>Users can </a:t>
            </a:r>
            <a:r>
              <a:rPr lang="en-US" sz="2000" b="1" dirty="0"/>
              <a:t>save and modify builds</a:t>
            </a:r>
            <a:r>
              <a:rPr lang="en-US" sz="2000" dirty="0"/>
              <a:t>, unlike Amazon/Flipkart.</a:t>
            </a:r>
          </a:p>
          <a:p>
            <a:endParaRPr lang="en-US" sz="2000" b="1" dirty="0"/>
          </a:p>
          <a:p>
            <a:r>
              <a:rPr lang="en-US" sz="2000" b="1" dirty="0"/>
              <a:t>Filtered prebuilt PCs</a:t>
            </a:r>
            <a:r>
              <a:rPr lang="en-US" sz="2000" dirty="0"/>
              <a:t> (Gaming, Professional, Basic) help quick decisions.</a:t>
            </a:r>
          </a:p>
          <a:p>
            <a:endParaRPr lang="en-US" sz="2000" b="1" dirty="0"/>
          </a:p>
          <a:p>
            <a:r>
              <a:rPr lang="en-US" sz="2000" b="1" dirty="0"/>
              <a:t>Budget-based selection</a:t>
            </a:r>
            <a:r>
              <a:rPr lang="en-US" sz="2000" dirty="0"/>
              <a:t> provides affordability options.</a:t>
            </a:r>
          </a:p>
          <a:p>
            <a:endParaRPr lang="en-US" sz="2000" b="1" dirty="0"/>
          </a:p>
          <a:p>
            <a:r>
              <a:rPr lang="en-US" sz="2000" b="1" dirty="0"/>
              <a:t>Transparency in pricing</a:t>
            </a:r>
            <a:r>
              <a:rPr lang="en-US" sz="2000" dirty="0"/>
              <a:t> and clear component details.</a:t>
            </a:r>
          </a:p>
          <a:p>
            <a:endParaRPr lang="en-US" sz="2000" b="1" dirty="0"/>
          </a:p>
          <a:p>
            <a:r>
              <a:rPr lang="en-US" sz="2000" b="1" dirty="0"/>
              <a:t>All-in-one solution</a:t>
            </a:r>
            <a:r>
              <a:rPr lang="en-US" sz="2000" dirty="0"/>
              <a:t> – build, compare, save, and buy in one place.</a:t>
            </a:r>
          </a:p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3A44026-07B4-C81A-F3F8-7E6A4C65D55E}"/>
              </a:ext>
            </a:extLst>
          </p:cNvPr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2.3.2 Modules </a:t>
            </a:r>
            <a:b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(with short description)</a:t>
            </a:r>
            <a:endParaRPr dirty="0"/>
          </a:p>
        </p:txBody>
      </p:sp>
      <p:sp>
        <p:nvSpPr>
          <p:cNvPr id="166" name="Google Shape;166;p11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9E444-782A-6C54-D35E-9DEBE538AF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764183"/>
            <a:ext cx="918713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Module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Allows users to register, log in, and manage their profiles.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 Builder Module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Provides options to select components, check compatibility, and build custom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Prebuilt PC Module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Displays ready-to-purchase PCs categorized as Gaming, Professional, </a:t>
            </a:r>
          </a:p>
          <a:p>
            <a:pPr marL="914400"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and Basic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Cart and Checkout Module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Let’s users add selected builds 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prebuilts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the cart and proceed to purchase.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Build Module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Enables users to save customized builds for future reference or editing.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Module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Manages products, categories, pricing, and monitors user orders.</a:t>
            </a:r>
          </a:p>
        </p:txBody>
      </p:sp>
      <p:sp>
        <p:nvSpPr>
          <p:cNvPr id="3" name="Google Shape;104;p3">
            <a:extLst>
              <a:ext uri="{FF2B5EF4-FFF2-40B4-BE49-F238E27FC236}">
                <a16:creationId xmlns:a16="http://schemas.microsoft.com/office/drawing/2014/main" id="{9AEEB8FA-C35D-DB0A-F151-683CB146C5C9}"/>
              </a:ext>
            </a:extLst>
          </p:cNvPr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F05C-D020-1E88-AE68-C295D424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Hardware Requirement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29917B-43CD-58A4-0130-A80E41AFD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8086"/>
              </p:ext>
            </p:extLst>
          </p:nvPr>
        </p:nvGraphicFramePr>
        <p:xfrm>
          <a:off x="383458" y="1956618"/>
          <a:ext cx="8204518" cy="3234815"/>
        </p:xfrm>
        <a:graphic>
          <a:graphicData uri="http://schemas.openxmlformats.org/drawingml/2006/table">
            <a:tbl>
              <a:tblPr/>
              <a:tblGrid>
                <a:gridCol w="1651318">
                  <a:extLst>
                    <a:ext uri="{9D8B030D-6E8A-4147-A177-3AD203B41FA5}">
                      <a16:colId xmlns:a16="http://schemas.microsoft.com/office/drawing/2014/main" val="3145264444"/>
                    </a:ext>
                  </a:extLst>
                </a:gridCol>
                <a:gridCol w="2959510">
                  <a:extLst>
                    <a:ext uri="{9D8B030D-6E8A-4147-A177-3AD203B41FA5}">
                      <a16:colId xmlns:a16="http://schemas.microsoft.com/office/drawing/2014/main" val="2745120687"/>
                    </a:ext>
                  </a:extLst>
                </a:gridCol>
                <a:gridCol w="3593690">
                  <a:extLst>
                    <a:ext uri="{9D8B030D-6E8A-4147-A177-3AD203B41FA5}">
                      <a16:colId xmlns:a16="http://schemas.microsoft.com/office/drawing/2014/main" val="2207652991"/>
                    </a:ext>
                  </a:extLst>
                </a:gridCol>
              </a:tblGrid>
              <a:tr h="482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Client Side Requirement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Server Side Requirement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461319"/>
                  </a:ext>
                </a:extLst>
              </a:tr>
              <a:tr h="482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Processor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Intel i3 10th Gen / AMD Ryzen 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Intel i5 10th Gen or above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095109"/>
                  </a:ext>
                </a:extLst>
              </a:tr>
              <a:tr h="482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512 MB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 GB or higher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478885"/>
                  </a:ext>
                </a:extLst>
              </a:tr>
              <a:tr h="482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Storage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(Browser only)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512 GB SSD or higher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898722"/>
                  </a:ext>
                </a:extLst>
              </a:tr>
              <a:tr h="820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Operating System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Windows 10 / Linux / </a:t>
                      </a:r>
                      <a:r>
                        <a:rPr lang="en-US" dirty="0" err="1"/>
                        <a:t>macOs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Windows 11 / Latest Linux Distro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879388"/>
                  </a:ext>
                </a:extLst>
              </a:tr>
              <a:tr h="482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Internet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Basic Broadband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High-Speed Broadband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345283"/>
                  </a:ext>
                </a:extLst>
              </a:tr>
            </a:tbl>
          </a:graphicData>
        </a:graphic>
      </p:graphicFrame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A5C0C330-2B74-B793-BCF3-C34E1FA7757D}"/>
              </a:ext>
            </a:extLst>
          </p:cNvPr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004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6184-753E-8CF2-73F6-0A71C876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Software Requirement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34F3C0-7748-1E4C-3978-4C0D92D84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204002"/>
              </p:ext>
            </p:extLst>
          </p:nvPr>
        </p:nvGraphicFramePr>
        <p:xfrm>
          <a:off x="457200" y="1916393"/>
          <a:ext cx="8229600" cy="3515214"/>
        </p:xfrm>
        <a:graphic>
          <a:graphicData uri="http://schemas.openxmlformats.org/drawingml/2006/table">
            <a:tbl>
              <a:tblPr/>
              <a:tblGrid>
                <a:gridCol w="1922206">
                  <a:extLst>
                    <a:ext uri="{9D8B030D-6E8A-4147-A177-3AD203B41FA5}">
                      <a16:colId xmlns:a16="http://schemas.microsoft.com/office/drawing/2014/main" val="1013896650"/>
                    </a:ext>
                  </a:extLst>
                </a:gridCol>
                <a:gridCol w="6307394">
                  <a:extLst>
                    <a:ext uri="{9D8B030D-6E8A-4147-A177-3AD203B41FA5}">
                      <a16:colId xmlns:a16="http://schemas.microsoft.com/office/drawing/2014/main" val="2221726736"/>
                    </a:ext>
                  </a:extLst>
                </a:gridCol>
              </a:tblGrid>
              <a:tr h="448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217275"/>
                  </a:ext>
                </a:extLst>
              </a:tr>
              <a:tr h="448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Windows / Linux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Operating 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305635"/>
                  </a:ext>
                </a:extLst>
              </a:tr>
              <a:tr h="448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MySQL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Database Management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765110"/>
                  </a:ext>
                </a:extLst>
              </a:tr>
              <a:tr h="448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Spring Boot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Backend Framework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34703"/>
                  </a:ext>
                </a:extLst>
              </a:tr>
              <a:tr h="448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Maven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Dependency Management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829698"/>
                  </a:ext>
                </a:extLst>
              </a:tr>
              <a:tr h="448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Browser (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Chrome,FireFox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Edge)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For running and testing frontend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60717"/>
                  </a:ext>
                </a:extLst>
              </a:tr>
              <a:tr h="448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VS Code / IntelliJ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Development Environment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27213"/>
                  </a:ext>
                </a:extLst>
              </a:tr>
            </a:tbl>
          </a:graphicData>
        </a:graphic>
      </p:graphicFrame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87D68F66-0881-7C15-5A0A-A4F6C4898786}"/>
              </a:ext>
            </a:extLst>
          </p:cNvPr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522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2F8E-13BE-CD46-AB65-BF660700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1143000"/>
          </a:xfrm>
        </p:spPr>
        <p:txBody>
          <a:bodyPr/>
          <a:lstStyle/>
          <a:p>
            <a:r>
              <a:rPr lang="en-US" dirty="0"/>
              <a:t>3.3 Programming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947767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29541-62E5-9913-AF23-A6D89698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3.3.1 About Front-End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B9BED-4E00-3ED8-33AA-44950D415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83357"/>
              </p:ext>
            </p:extLst>
          </p:nvPr>
        </p:nvGraphicFramePr>
        <p:xfrm>
          <a:off x="457200" y="1897625"/>
          <a:ext cx="8490156" cy="2113936"/>
        </p:xfrm>
        <a:graphic>
          <a:graphicData uri="http://schemas.openxmlformats.org/drawingml/2006/table">
            <a:tbl>
              <a:tblPr/>
              <a:tblGrid>
                <a:gridCol w="4245078">
                  <a:extLst>
                    <a:ext uri="{9D8B030D-6E8A-4147-A177-3AD203B41FA5}">
                      <a16:colId xmlns:a16="http://schemas.microsoft.com/office/drawing/2014/main" val="1678163244"/>
                    </a:ext>
                  </a:extLst>
                </a:gridCol>
                <a:gridCol w="4245078">
                  <a:extLst>
                    <a:ext uri="{9D8B030D-6E8A-4147-A177-3AD203B41FA5}">
                      <a16:colId xmlns:a16="http://schemas.microsoft.com/office/drawing/2014/main" val="1451973899"/>
                    </a:ext>
                  </a:extLst>
                </a:gridCol>
              </a:tblGrid>
              <a:tr h="528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Technology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771995"/>
                  </a:ext>
                </a:extLst>
              </a:tr>
              <a:tr h="528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HTML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Structure of web pages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81428"/>
                  </a:ext>
                </a:extLst>
              </a:tr>
              <a:tr h="528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Styling and layout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787506"/>
                  </a:ext>
                </a:extLst>
              </a:tr>
              <a:tr h="528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JavaScript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Dynamic and interactive UI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351083"/>
                  </a:ext>
                </a:extLst>
              </a:tr>
            </a:tbl>
          </a:graphicData>
        </a:graphic>
      </p:graphicFrame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9164AFD7-5FF0-58D6-51E5-9FE92ABD4F02}"/>
              </a:ext>
            </a:extLst>
          </p:cNvPr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747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A639-1E6B-5B7E-A7BD-29E868A2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3.3.2 About Back-End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037031-2471-77C6-29A9-38DC30EBA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470539"/>
              </p:ext>
            </p:extLst>
          </p:nvPr>
        </p:nvGraphicFramePr>
        <p:xfrm>
          <a:off x="457199" y="2143432"/>
          <a:ext cx="8411498" cy="2576050"/>
        </p:xfrm>
        <a:graphic>
          <a:graphicData uri="http://schemas.openxmlformats.org/drawingml/2006/table">
            <a:tbl>
              <a:tblPr/>
              <a:tblGrid>
                <a:gridCol w="4205749">
                  <a:extLst>
                    <a:ext uri="{9D8B030D-6E8A-4147-A177-3AD203B41FA5}">
                      <a16:colId xmlns:a16="http://schemas.microsoft.com/office/drawing/2014/main" val="883776893"/>
                    </a:ext>
                  </a:extLst>
                </a:gridCol>
                <a:gridCol w="4205749">
                  <a:extLst>
                    <a:ext uri="{9D8B030D-6E8A-4147-A177-3AD203B41FA5}">
                      <a16:colId xmlns:a16="http://schemas.microsoft.com/office/drawing/2014/main" val="972587834"/>
                    </a:ext>
                  </a:extLst>
                </a:gridCol>
              </a:tblGrid>
              <a:tr h="515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Technology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531041"/>
                  </a:ext>
                </a:extLst>
              </a:tr>
              <a:tr h="515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Spring Boot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Server-side logic and 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91573"/>
                  </a:ext>
                </a:extLst>
              </a:tr>
              <a:tr h="515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MySQL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Database for storing application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69809"/>
                  </a:ext>
                </a:extLst>
              </a:tr>
              <a:tr h="515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REST 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Communication between frontend &amp; backend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885413"/>
                  </a:ext>
                </a:extLst>
              </a:tr>
              <a:tr h="5152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Maven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Build automation and dependency management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440979"/>
                  </a:ext>
                </a:extLst>
              </a:tr>
            </a:tbl>
          </a:graphicData>
        </a:graphic>
      </p:graphicFrame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FCB10205-7300-320D-8356-F6EF1968C34B}"/>
              </a:ext>
            </a:extLst>
          </p:cNvPr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382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3.4 DEVELOPMENT ENVIRONMENT</a:t>
            </a:r>
            <a:endParaRPr dirty="0"/>
          </a:p>
        </p:txBody>
      </p:sp>
      <p:sp>
        <p:nvSpPr>
          <p:cNvPr id="173" name="Google Shape;173;p12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74" name="Google Shape;174;p12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898989"/>
              </a:buClr>
              <a:buSzPts val="12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 AND DEVELOPMENT</a:t>
            </a:r>
            <a:endParaRPr dirty="0"/>
          </a:p>
        </p:txBody>
      </p:sp>
      <p:sp>
        <p:nvSpPr>
          <p:cNvPr id="180" name="Google Shape;180;p13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81" name="Google Shape;181;p13"/>
          <p:cNvSpPr txBox="1"/>
          <p:nvPr/>
        </p:nvSpPr>
        <p:spPr>
          <a:xfrm>
            <a:off x="3124200" y="626785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898989"/>
              </a:buClr>
              <a:buSzPts val="12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044B7-8319-6A78-69AF-E65D7A04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5855110" cy="747918"/>
          </a:xfrm>
        </p:spPr>
        <p:txBody>
          <a:bodyPr/>
          <a:lstStyle/>
          <a:p>
            <a:r>
              <a:rPr lang="en-US" dirty="0"/>
              <a:t>Input Design (Frontend)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232D1E-8B5F-7D63-8638-A860295EBE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1789"/>
            <a:ext cx="857478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Username/Email, 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Registration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Username, Email, Password, Confirm Password, OTP,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	Profile Picture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Forgot Password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Email, OTP, New Password, Confirm 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Account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Change Username, Upload/Delete Profile Picture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 Builder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Select CPU, GPU, RAM, Storage, Cabinet, OS, Add to Cart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Prebuilt PCs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Filter by Usage (Gaming, Office, Dev) &amp; Price (Budget/Mid/High)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Contact 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Name, Email, Message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 Inputs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Theme Toggle (Dark/Light), Navigation Menu</a:t>
            </a:r>
          </a:p>
        </p:txBody>
      </p:sp>
    </p:spTree>
    <p:extLst>
      <p:ext uri="{BB962C8B-B14F-4D97-AF65-F5344CB8AC3E}">
        <p14:creationId xmlns:p14="http://schemas.microsoft.com/office/powerpoint/2010/main" val="87193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ctrTitle"/>
          </p:nvPr>
        </p:nvSpPr>
        <p:spPr>
          <a:xfrm>
            <a:off x="685800" y="62546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FC02D023-AD9C-133D-6A73-35C327A3AC88}"/>
              </a:ext>
            </a:extLst>
          </p:cNvPr>
          <p:cNvSpPr txBox="1"/>
          <p:nvPr/>
        </p:nvSpPr>
        <p:spPr>
          <a:xfrm>
            <a:off x="3124200" y="635634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A4924-3DCD-F7C2-325E-1E830EB06C99}"/>
              </a:ext>
            </a:extLst>
          </p:cNvPr>
          <p:cNvSpPr txBox="1"/>
          <p:nvPr/>
        </p:nvSpPr>
        <p:spPr>
          <a:xfrm>
            <a:off x="457200" y="2171067"/>
            <a:ext cx="6400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Online </a:t>
            </a:r>
            <a:r>
              <a:rPr lang="en-US" b="1" dirty="0" err="1"/>
              <a:t>PCMart</a:t>
            </a:r>
            <a:r>
              <a:rPr lang="en-US" dirty="0"/>
              <a:t> helps users design and assemble custom PCs based on their needs and budget.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0E85C3-BCD5-141D-2C69-0C7DD9F2FD2E}"/>
              </a:ext>
            </a:extLst>
          </p:cNvPr>
          <p:cNvSpPr txBox="1"/>
          <p:nvPr/>
        </p:nvSpPr>
        <p:spPr>
          <a:xfrm>
            <a:off x="457200" y="3341257"/>
            <a:ext cx="63221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system makes PC building simple, accurate, and beginner-friendly.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F2F7C-7D8E-C7FC-56C0-C94E32861858}"/>
              </a:ext>
            </a:extLst>
          </p:cNvPr>
          <p:cNvSpPr txBox="1"/>
          <p:nvPr/>
        </p:nvSpPr>
        <p:spPr>
          <a:xfrm>
            <a:off x="457200" y="28454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prebuild pc are present can also be customized.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AF22-055E-8042-D564-A18E9FF0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072382"/>
          </a:xfrm>
        </p:spPr>
        <p:txBody>
          <a:bodyPr/>
          <a:lstStyle/>
          <a:p>
            <a:r>
              <a:rPr lang="en-US" dirty="0"/>
              <a:t>Input Design (Backend &amp; Database)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8D3FD-CCC1-2DA0-937E-51F63D220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Backend API Inputs:</a:t>
            </a:r>
            <a:endParaRPr lang="en-US" sz="2400" dirty="0"/>
          </a:p>
          <a:p>
            <a:r>
              <a:rPr lang="en-US" sz="2400" dirty="0"/>
              <a:t>/login → { username/email, password }</a:t>
            </a:r>
          </a:p>
          <a:p>
            <a:r>
              <a:rPr lang="en-US" sz="2400" dirty="0"/>
              <a:t>/logout → End user session</a:t>
            </a:r>
          </a:p>
          <a:p>
            <a:r>
              <a:rPr lang="en-US" sz="2400" dirty="0"/>
              <a:t>/request-</a:t>
            </a:r>
            <a:r>
              <a:rPr lang="en-US" sz="2400" dirty="0" err="1"/>
              <a:t>otp</a:t>
            </a:r>
            <a:r>
              <a:rPr lang="en-US" sz="2400" dirty="0"/>
              <a:t>, /verify-</a:t>
            </a:r>
            <a:r>
              <a:rPr lang="en-US" sz="2400" dirty="0" err="1"/>
              <a:t>otp</a:t>
            </a:r>
            <a:r>
              <a:rPr lang="en-US" sz="2400" dirty="0"/>
              <a:t>, /reset-password</a:t>
            </a:r>
          </a:p>
          <a:p>
            <a:r>
              <a:rPr lang="en-US" sz="2400" dirty="0"/>
              <a:t>/request-</a:t>
            </a:r>
            <a:r>
              <a:rPr lang="en-US" sz="2400" dirty="0" err="1"/>
              <a:t>otp</a:t>
            </a:r>
            <a:r>
              <a:rPr lang="en-US" sz="2400" dirty="0"/>
              <a:t>-register, /verify-</a:t>
            </a:r>
            <a:r>
              <a:rPr lang="en-US" sz="2400" dirty="0" err="1"/>
              <a:t>otp</a:t>
            </a:r>
            <a:r>
              <a:rPr lang="en-US" sz="2400" dirty="0"/>
              <a:t>-register</a:t>
            </a:r>
          </a:p>
          <a:p>
            <a:r>
              <a:rPr lang="en-US" sz="2400" dirty="0"/>
              <a:t>/</a:t>
            </a:r>
            <a:r>
              <a:rPr lang="en-US" sz="2400" dirty="0" err="1"/>
              <a:t>userId</a:t>
            </a:r>
            <a:r>
              <a:rPr lang="en-US" sz="2400" dirty="0"/>
              <a:t>/profile-picture → Upload/Delete file</a:t>
            </a:r>
          </a:p>
          <a:p>
            <a:r>
              <a:rPr lang="en-US" sz="2400" dirty="0"/>
              <a:t>/</a:t>
            </a:r>
            <a:r>
              <a:rPr lang="en-US" sz="2400" dirty="0" err="1"/>
              <a:t>userId</a:t>
            </a:r>
            <a:r>
              <a:rPr lang="en-US" sz="2400" dirty="0"/>
              <a:t>/username → { </a:t>
            </a:r>
            <a:r>
              <a:rPr lang="en-US" sz="2400" dirty="0" err="1"/>
              <a:t>newUsername</a:t>
            </a:r>
            <a:r>
              <a:rPr lang="en-US" sz="2400" dirty="0"/>
              <a:t>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14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7159-19BE-3C52-5942-CE0FE866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Time-line chart</a:t>
            </a:r>
          </a:p>
        </p:txBody>
      </p:sp>
      <p:pic>
        <p:nvPicPr>
          <p:cNvPr id="4" name="Image 40">
            <a:extLst>
              <a:ext uri="{FF2B5EF4-FFF2-40B4-BE49-F238E27FC236}">
                <a16:creationId xmlns:a16="http://schemas.microsoft.com/office/drawing/2014/main" id="{ED95ACE3-3AC6-1C60-74BA-C49FC796ABB4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8245" y="1402080"/>
            <a:ext cx="6007510" cy="51812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A25F0-CFE6-C609-C8E8-C04E7A2D8FCE}"/>
              </a:ext>
            </a:extLst>
          </p:cNvPr>
          <p:cNvSpPr/>
          <p:nvPr/>
        </p:nvSpPr>
        <p:spPr>
          <a:xfrm>
            <a:off x="2261419" y="5455921"/>
            <a:ext cx="4906297" cy="50242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326DA2-5761-05F6-654B-35A2A1A9516E}"/>
              </a:ext>
            </a:extLst>
          </p:cNvPr>
          <p:cNvSpPr/>
          <p:nvPr/>
        </p:nvSpPr>
        <p:spPr>
          <a:xfrm flipV="1">
            <a:off x="1853380" y="5520321"/>
            <a:ext cx="304800" cy="37362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8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573ED6-CB29-2F80-3968-A4523B65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" y="1408921"/>
            <a:ext cx="5928455" cy="535746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F326440-F75B-B7F0-1CE4-C5A62561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617"/>
            <a:ext cx="4719484" cy="1061434"/>
          </a:xfrm>
        </p:spPr>
        <p:txBody>
          <a:bodyPr/>
          <a:lstStyle/>
          <a:p>
            <a:r>
              <a:rPr lang="en-US" dirty="0"/>
              <a:t>Use-case Diagram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DB37A0B-1803-3549-508B-77B2EEC5C904}"/>
              </a:ext>
            </a:extLst>
          </p:cNvPr>
          <p:cNvSpPr/>
          <p:nvPr/>
        </p:nvSpPr>
        <p:spPr>
          <a:xfrm>
            <a:off x="1563329" y="5653548"/>
            <a:ext cx="904568" cy="3736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8DAC72-2DC3-A1A1-C45C-3CABB139118E}"/>
              </a:ext>
            </a:extLst>
          </p:cNvPr>
          <p:cNvSpPr/>
          <p:nvPr/>
        </p:nvSpPr>
        <p:spPr>
          <a:xfrm>
            <a:off x="4950541" y="4881716"/>
            <a:ext cx="904568" cy="3736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BC9B8-EA38-7200-E12E-3A6061404EC8}"/>
              </a:ext>
            </a:extLst>
          </p:cNvPr>
          <p:cNvSpPr/>
          <p:nvPr/>
        </p:nvSpPr>
        <p:spPr>
          <a:xfrm>
            <a:off x="4950540" y="1789471"/>
            <a:ext cx="988143" cy="4621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0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FF3AB8-183C-CB53-3BFF-FE8FCC72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41" y="1047417"/>
            <a:ext cx="8002117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53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0A35B-3B69-459E-7586-01938900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E-R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F0B3B-8CF0-5358-D943-083712FE5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367" y="1343667"/>
            <a:ext cx="9226734" cy="52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96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D4D52C-BB26-FB4F-7586-95D65025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81" y="352204"/>
            <a:ext cx="4606413" cy="777415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8A46F-F9D3-966E-1F12-D1A1BC7A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17" y="1129619"/>
            <a:ext cx="5316650" cy="533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5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9547-E0D3-2DA3-0E6D-5E314485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E5F19-CC2E-8C02-682C-814B56A2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45" y="1417637"/>
            <a:ext cx="5749259" cy="50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9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2B679E-AB45-09A1-806F-B4869B32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824"/>
            <a:ext cx="5363497" cy="993724"/>
          </a:xfrm>
        </p:spPr>
        <p:txBody>
          <a:bodyPr/>
          <a:lstStyle/>
          <a:p>
            <a:r>
              <a:rPr lang="en-US" dirty="0"/>
              <a:t>Collaboration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04D8D5-B803-3D77-24BE-19A6BCC5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70" y="963561"/>
            <a:ext cx="5386670" cy="557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04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1E2A5A-1D86-93FD-BCDA-CCA85ED7E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650"/>
            <a:ext cx="3751006" cy="75775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B4F8BB-F2EA-3464-2A01-408A3FA1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837564"/>
            <a:ext cx="6607278" cy="580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36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9AE2D-5F85-9748-0672-960BBE10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787" y="904568"/>
            <a:ext cx="8264013" cy="5221594"/>
          </a:xfrm>
        </p:spPr>
        <p:txBody>
          <a:bodyPr/>
          <a:lstStyle/>
          <a:p>
            <a:r>
              <a:rPr lang="en-US" sz="2400" b="1" dirty="0"/>
              <a:t>Database Inputs (users table):</a:t>
            </a:r>
            <a:endParaRPr lang="en-US" sz="2400" dirty="0"/>
          </a:p>
          <a:p>
            <a:r>
              <a:rPr lang="en-US" sz="2400" b="1" dirty="0"/>
              <a:t>id</a:t>
            </a:r>
            <a:r>
              <a:rPr lang="en-US" sz="2400" dirty="0"/>
              <a:t> → Auto-generated unique identifier</a:t>
            </a:r>
          </a:p>
          <a:p>
            <a:r>
              <a:rPr lang="en-US" sz="2400" b="1" dirty="0"/>
              <a:t>username</a:t>
            </a:r>
            <a:r>
              <a:rPr lang="en-US" sz="2400" dirty="0"/>
              <a:t> → Unique string</a:t>
            </a:r>
          </a:p>
          <a:p>
            <a:r>
              <a:rPr lang="en-US" sz="2400" b="1" dirty="0"/>
              <a:t>email</a:t>
            </a:r>
            <a:r>
              <a:rPr lang="en-US" sz="2400" dirty="0"/>
              <a:t> → Unique string</a:t>
            </a:r>
          </a:p>
          <a:p>
            <a:r>
              <a:rPr lang="en-US" sz="2400" b="1" dirty="0"/>
              <a:t>password</a:t>
            </a:r>
            <a:r>
              <a:rPr lang="en-US" sz="2400" dirty="0"/>
              <a:t> → Encrypted string</a:t>
            </a:r>
          </a:p>
          <a:p>
            <a:r>
              <a:rPr lang="en-US" sz="2400" b="1" dirty="0"/>
              <a:t>date_</a:t>
            </a:r>
            <a:r>
              <a:rPr lang="en-US" sz="2400" dirty="0"/>
              <a:t> → Account creation timestamp</a:t>
            </a:r>
          </a:p>
          <a:p>
            <a:r>
              <a:rPr lang="en-US" sz="2400" b="1" dirty="0" err="1"/>
              <a:t>otp</a:t>
            </a:r>
            <a:r>
              <a:rPr lang="en-US" sz="2400" dirty="0"/>
              <a:t> → One-time password for verification</a:t>
            </a:r>
          </a:p>
          <a:p>
            <a:r>
              <a:rPr lang="en-US" sz="2400" b="1" dirty="0" err="1"/>
              <a:t>otp_expiry</a:t>
            </a:r>
            <a:r>
              <a:rPr lang="en-US" sz="2400" dirty="0"/>
              <a:t> → OTP expiry timestamp</a:t>
            </a:r>
          </a:p>
          <a:p>
            <a:r>
              <a:rPr lang="en-US" sz="2400" b="1" dirty="0"/>
              <a:t>expiry</a:t>
            </a:r>
            <a:r>
              <a:rPr lang="en-US" sz="2400" dirty="0"/>
              <a:t> → Login session expiry timestamp</a:t>
            </a:r>
          </a:p>
          <a:p>
            <a:r>
              <a:rPr lang="en-US" sz="2400" b="1" dirty="0"/>
              <a:t>role</a:t>
            </a:r>
            <a:r>
              <a:rPr lang="en-US" sz="2400" dirty="0"/>
              <a:t> → Default “USER”</a:t>
            </a:r>
          </a:p>
          <a:p>
            <a:r>
              <a:rPr lang="en-US" sz="2400" b="1" dirty="0" err="1"/>
              <a:t>profile_picture</a:t>
            </a:r>
            <a:r>
              <a:rPr lang="en-US" sz="2400" dirty="0"/>
              <a:t> → File path string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9999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457200" y="1365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 Project Profile</a:t>
            </a:r>
            <a:endParaRPr dirty="0"/>
          </a:p>
        </p:txBody>
      </p:sp>
      <p:graphicFrame>
        <p:nvGraphicFramePr>
          <p:cNvPr id="102" name="Google Shape;102;p3"/>
          <p:cNvGraphicFramePr/>
          <p:nvPr>
            <p:extLst>
              <p:ext uri="{D42A27DB-BD31-4B8C-83A1-F6EECF244321}">
                <p14:modId xmlns:p14="http://schemas.microsoft.com/office/powerpoint/2010/main" val="1250985486"/>
              </p:ext>
            </p:extLst>
          </p:nvPr>
        </p:nvGraphicFramePr>
        <p:xfrm>
          <a:off x="457200" y="1113035"/>
          <a:ext cx="8028039" cy="5272059"/>
        </p:xfrm>
        <a:graphic>
          <a:graphicData uri="http://schemas.openxmlformats.org/drawingml/2006/table">
            <a:tbl>
              <a:tblPr>
                <a:noFill/>
                <a:tableStyleId>{C7E310E6-566D-4749-8D4B-DFC356CB8B23}</a:tableStyleId>
              </a:tblPr>
              <a:tblGrid>
                <a:gridCol w="2118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9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 Title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Online </a:t>
                      </a:r>
                      <a:r>
                        <a:rPr lang="en-US" sz="1800" b="1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PCMart</a:t>
                      </a:r>
                      <a:r>
                        <a:rPr lang="en-US" sz="1800" b="1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22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Objectives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To provide an online platform where users can build customized PCs, choose from prebuilt options, filter by budget/use, save builds, add to cart, and purchase online.</a:t>
                      </a:r>
                      <a:endParaRPr sz="16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Frontend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React, HTML, CSS, JavaScript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Calibri"/>
                        <a:cs typeface="Arial"/>
                        <a:sym typeface="Calibri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Backend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Spring Boot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Calibri"/>
                        <a:cs typeface="Arial"/>
                        <a:sym typeface="Calibri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98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Others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Data source: MySQL (Database), Json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Testing: postman</a:t>
                      </a: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No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24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Calibri"/>
                        <a:cs typeface="Arial"/>
                        <a:sym typeface="Calibri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Enrollment No.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24034211046, 24034211001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Calibri"/>
                        <a:cs typeface="Arial"/>
                        <a:sym typeface="Calibri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Names of partners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PATEL ARYA, ACHARYA DHUN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Calibri"/>
                        <a:cs typeface="Arial"/>
                        <a:sym typeface="Calibri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Company Name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N/A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Calibri"/>
                        <a:cs typeface="Arial"/>
                        <a:sym typeface="Calibri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Company Address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N/A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Calibri"/>
                        <a:cs typeface="Arial"/>
                        <a:sym typeface="Calibri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 Guide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N/A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Calibri"/>
                        <a:cs typeface="Arial"/>
                        <a:sym typeface="Calibri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9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Internal Guide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Calibri"/>
                          <a:cs typeface="Arial"/>
                          <a:sym typeface="Calibri"/>
                        </a:rPr>
                        <a:t>MS. Aruna Gurjar</a:t>
                      </a: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Calibri"/>
                        <a:cs typeface="Arial"/>
                        <a:sym typeface="Calibri"/>
                      </a:endParaRPr>
                    </a:p>
                  </a:txBody>
                  <a:tcPr marL="91450" marR="91450" marT="45725" marB="45725">
                    <a:lnR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E4B4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Google Shape;104;p3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AEC78-537A-7A4D-1AD7-16BA3E3E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6150077" cy="1033053"/>
          </a:xfrm>
        </p:spPr>
        <p:txBody>
          <a:bodyPr/>
          <a:lstStyle/>
          <a:p>
            <a:r>
              <a:rPr lang="en-US" dirty="0"/>
              <a:t>Output Design (Frontend)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8BFB1-4368-EC4C-53DD-AF634A057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1252" y="1307690"/>
            <a:ext cx="8741496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 Messages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“Login Successful”, “User Registered Successfully”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 Messages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“Invalid Password”, “OTP Expired”, “Email Already Registered”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OTP Status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Sent, Verified, or Expired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Profile Picture Preview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Display after upload/crop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 Build Summary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Selected components with total price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Prebuilt PCs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Filtered list by usage/price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Account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Saved builds, cart items, orders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Contact Us Form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Success/Failure response</a:t>
            </a:r>
          </a:p>
        </p:txBody>
      </p:sp>
    </p:spTree>
    <p:extLst>
      <p:ext uri="{BB962C8B-B14F-4D97-AF65-F5344CB8AC3E}">
        <p14:creationId xmlns:p14="http://schemas.microsoft.com/office/powerpoint/2010/main" val="2760150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288D7-85F0-7C32-F35D-B67EFC942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Output Design (Backend &amp; Database)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FE33-CD5C-B5B5-69E5-EE2120F4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66019"/>
            <a:ext cx="8229600" cy="4525962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1" dirty="0"/>
              <a:t>Backend API Responses:</a:t>
            </a:r>
            <a:endParaRPr lang="en-US" sz="1600" dirty="0"/>
          </a:p>
          <a:p>
            <a:r>
              <a:rPr lang="en-US" sz="1600" b="1" dirty="0"/>
              <a:t>Login</a:t>
            </a:r>
            <a:r>
              <a:rPr lang="en-US" sz="1600" dirty="0"/>
              <a:t> → </a:t>
            </a:r>
            <a:r>
              <a:rPr lang="en-US" sz="2000" dirty="0"/>
              <a:t>{ </a:t>
            </a:r>
            <a:r>
              <a:rPr lang="en-US" sz="1800" dirty="0"/>
              <a:t>token, expiry, username, </a:t>
            </a:r>
            <a:r>
              <a:rPr lang="en-US" sz="1800" dirty="0" err="1"/>
              <a:t>userId</a:t>
            </a:r>
            <a:r>
              <a:rPr lang="en-US" sz="1800" dirty="0"/>
              <a:t>, </a:t>
            </a:r>
            <a:r>
              <a:rPr lang="en-US" sz="1800" dirty="0" err="1"/>
              <a:t>prof_pict</a:t>
            </a:r>
            <a:r>
              <a:rPr lang="en-US" sz="2400" dirty="0"/>
              <a:t> </a:t>
            </a:r>
            <a:r>
              <a:rPr lang="en-US" sz="2000" dirty="0"/>
              <a:t>}</a:t>
            </a:r>
            <a:endParaRPr lang="en-US" sz="1400" dirty="0"/>
          </a:p>
          <a:p>
            <a:endParaRPr lang="en-US" sz="1600" b="1" dirty="0"/>
          </a:p>
          <a:p>
            <a:r>
              <a:rPr lang="en-US" sz="1600" b="1" dirty="0"/>
              <a:t>OTP Request</a:t>
            </a:r>
            <a:r>
              <a:rPr lang="en-US" sz="1600" dirty="0"/>
              <a:t> → “OTP sent to registered email”</a:t>
            </a:r>
          </a:p>
          <a:p>
            <a:endParaRPr lang="en-US" sz="1600" b="1" dirty="0"/>
          </a:p>
          <a:p>
            <a:r>
              <a:rPr lang="en-US" sz="1600" b="1" dirty="0"/>
              <a:t>OTP Verification</a:t>
            </a:r>
            <a:r>
              <a:rPr lang="en-US" sz="1600" dirty="0"/>
              <a:t> → “OTP verified, you can reset password”</a:t>
            </a:r>
          </a:p>
          <a:p>
            <a:endParaRPr lang="en-US" sz="1600" b="1" dirty="0"/>
          </a:p>
          <a:p>
            <a:r>
              <a:rPr lang="en-US" sz="1600" b="1" dirty="0"/>
              <a:t>Registration</a:t>
            </a:r>
            <a:r>
              <a:rPr lang="en-US" sz="1600" dirty="0"/>
              <a:t> → “User registered successfully”</a:t>
            </a:r>
          </a:p>
          <a:p>
            <a:endParaRPr lang="en-US" sz="1600" b="1" dirty="0"/>
          </a:p>
          <a:p>
            <a:r>
              <a:rPr lang="en-US" sz="1600" b="1" dirty="0"/>
              <a:t>Password Reset</a:t>
            </a:r>
            <a:r>
              <a:rPr lang="en-US" sz="1600" dirty="0"/>
              <a:t> → “Password reset successful”</a:t>
            </a:r>
          </a:p>
          <a:p>
            <a:endParaRPr lang="en-US" sz="1600" b="1" dirty="0"/>
          </a:p>
          <a:p>
            <a:r>
              <a:rPr lang="en-US" sz="1600" b="1" dirty="0"/>
              <a:t>Profile Picture</a:t>
            </a:r>
            <a:r>
              <a:rPr lang="en-US" sz="1600" dirty="0"/>
              <a:t> → </a:t>
            </a:r>
            <a:r>
              <a:rPr lang="en-US" sz="1800" dirty="0"/>
              <a:t>{ message, </a:t>
            </a:r>
            <a:r>
              <a:rPr lang="en-US" sz="1800" dirty="0" err="1"/>
              <a:t>profile_picture_url</a:t>
            </a:r>
            <a:r>
              <a:rPr lang="en-US" sz="1800" dirty="0"/>
              <a:t> }</a:t>
            </a:r>
            <a:endParaRPr lang="en-US" sz="1200" dirty="0"/>
          </a:p>
          <a:p>
            <a:endParaRPr lang="en-US" sz="1600" b="1" dirty="0"/>
          </a:p>
          <a:p>
            <a:r>
              <a:rPr lang="en-US" sz="1600" b="1" dirty="0"/>
              <a:t>Change Username</a:t>
            </a:r>
            <a:r>
              <a:rPr lang="en-US" sz="1600" dirty="0"/>
              <a:t> → </a:t>
            </a:r>
            <a:r>
              <a:rPr lang="en-US" sz="1800" dirty="0"/>
              <a:t>{ message, username, token, expiry }</a:t>
            </a:r>
            <a:endParaRPr lang="en-US" sz="1600" dirty="0"/>
          </a:p>
          <a:p>
            <a:endParaRPr lang="en-US" sz="1600" b="1" dirty="0"/>
          </a:p>
          <a:p>
            <a:r>
              <a:rPr lang="en-US" sz="1600" b="1" dirty="0"/>
              <a:t>Error Responses</a:t>
            </a:r>
            <a:r>
              <a:rPr lang="en-US" sz="1600" dirty="0"/>
              <a:t> → e.g., </a:t>
            </a:r>
            <a:r>
              <a:rPr lang="en-US" sz="1600" i="1" dirty="0"/>
              <a:t>400 Bad Request</a:t>
            </a:r>
            <a:r>
              <a:rPr lang="en-US" sz="1600" dirty="0"/>
              <a:t>, </a:t>
            </a:r>
            <a:r>
              <a:rPr lang="en-US" sz="1600" i="1" dirty="0"/>
              <a:t>401 Unauthorized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5071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3B88B-5465-79BA-4694-093970EFF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48" y="816077"/>
            <a:ext cx="8214852" cy="5310085"/>
          </a:xfrm>
        </p:spPr>
        <p:txBody>
          <a:bodyPr/>
          <a:lstStyle/>
          <a:p>
            <a:r>
              <a:rPr lang="en-US" sz="2800" b="1" dirty="0"/>
              <a:t>Database Updates:</a:t>
            </a:r>
            <a:endParaRPr lang="en-US" sz="2800" dirty="0"/>
          </a:p>
          <a:p>
            <a:r>
              <a:rPr lang="en-US" sz="2800" b="1" dirty="0"/>
              <a:t>id</a:t>
            </a:r>
            <a:r>
              <a:rPr lang="en-US" sz="2800" dirty="0"/>
              <a:t> → Auto-generated when user registers</a:t>
            </a:r>
          </a:p>
          <a:p>
            <a:r>
              <a:rPr lang="en-US" sz="2800" b="1" dirty="0"/>
              <a:t>username</a:t>
            </a:r>
            <a:r>
              <a:rPr lang="en-US" sz="2800" dirty="0"/>
              <a:t> → Updated if changed</a:t>
            </a:r>
          </a:p>
          <a:p>
            <a:r>
              <a:rPr lang="en-US" sz="2800" b="1" dirty="0"/>
              <a:t>email</a:t>
            </a:r>
            <a:r>
              <a:rPr lang="en-US" sz="2800" dirty="0"/>
              <a:t> → Retrieved during login/OTP</a:t>
            </a:r>
          </a:p>
          <a:p>
            <a:r>
              <a:rPr lang="en-US" sz="2800" b="1" dirty="0"/>
              <a:t>password</a:t>
            </a:r>
            <a:r>
              <a:rPr lang="en-US" sz="2800" dirty="0"/>
              <a:t> → Stored as encrypted string</a:t>
            </a:r>
          </a:p>
          <a:p>
            <a:r>
              <a:rPr lang="en-US" sz="2800" b="1" dirty="0" err="1"/>
              <a:t>otp</a:t>
            </a:r>
            <a:r>
              <a:rPr lang="en-US" sz="2800" b="1" dirty="0"/>
              <a:t> / </a:t>
            </a:r>
            <a:r>
              <a:rPr lang="en-US" sz="2800" b="1" dirty="0" err="1"/>
              <a:t>otp_expiry</a:t>
            </a:r>
            <a:r>
              <a:rPr lang="en-US" sz="2800" dirty="0"/>
              <a:t> → Temporary, cleared after verification</a:t>
            </a:r>
          </a:p>
          <a:p>
            <a:r>
              <a:rPr lang="en-US" sz="2800" b="1" dirty="0"/>
              <a:t>expiry</a:t>
            </a:r>
            <a:r>
              <a:rPr lang="en-US" sz="2800" dirty="0"/>
              <a:t> → Updated on login (10-day session)</a:t>
            </a:r>
          </a:p>
          <a:p>
            <a:r>
              <a:rPr lang="en-US" sz="2800" b="1" dirty="0" err="1"/>
              <a:t>profile_picture</a:t>
            </a:r>
            <a:r>
              <a:rPr lang="en-US" sz="2800" dirty="0"/>
              <a:t> → Stores uploaded file path, null if deleted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8047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12A7-7C3A-2D84-50C2-244CED183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155" y="441762"/>
            <a:ext cx="7103807" cy="738085"/>
          </a:xfrm>
        </p:spPr>
        <p:txBody>
          <a:bodyPr/>
          <a:lstStyle/>
          <a:p>
            <a:r>
              <a:rPr lang="en-US" dirty="0"/>
              <a:t>Login and Registration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E7056-7C48-6F84-993C-492B83C66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847"/>
            <a:ext cx="5545245" cy="2703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15F01-1BA8-8BC1-E08C-9AC4D864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11" y="3882864"/>
            <a:ext cx="6056670" cy="293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9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AA6A4-D761-8ECA-91E4-F85161A3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Forgot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39FFC-4414-F401-B13D-E823CE2A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0656"/>
            <a:ext cx="4934252" cy="3104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715240-2401-CABF-31FE-7C1D578E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27" y="1240656"/>
            <a:ext cx="4264693" cy="56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49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D903-F6E3-EC9B-44C7-62D8FCA0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511A36-3084-40BD-F480-BA6D0DC9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943"/>
            <a:ext cx="5347103" cy="2577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83552-64C8-FA4E-BCCC-9E32FFC4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271" y="4006044"/>
            <a:ext cx="5329084" cy="257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56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D2D7-8A0E-FDA2-11CA-BC205832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Own Pc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91376-F370-4AC3-34B1-03D5AACA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8" y="1293009"/>
            <a:ext cx="7846143" cy="358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9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FAEB27-28F5-EE64-0D16-8EB46CCBF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3" y="857462"/>
            <a:ext cx="7838914" cy="55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44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5545B4-9E61-3B7D-576B-E2B4372F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8" y="1499918"/>
            <a:ext cx="876422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96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0DCCF-D20A-1A6E-6641-9A4B40A2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0" y="1437068"/>
            <a:ext cx="7836311" cy="341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1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About the </a:t>
            </a:r>
            <a:r>
              <a:rPr lang="en-US" b="1" dirty="0"/>
              <a:t>System</a:t>
            </a:r>
            <a:endParaRPr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defRPr sz="2000"/>
            </a:pPr>
            <a:r>
              <a:rPr lang="en-US" sz="2000" dirty="0"/>
              <a:t>Online </a:t>
            </a:r>
            <a:r>
              <a:rPr lang="en-US" sz="2000" dirty="0" err="1"/>
              <a:t>PCMart</a:t>
            </a:r>
            <a:r>
              <a:rPr lang="en-US" sz="2000" dirty="0"/>
              <a:t> </a:t>
            </a:r>
            <a:r>
              <a:rPr dirty="0"/>
              <a:t> is a PC building</a:t>
            </a:r>
            <a:r>
              <a:rPr lang="en-US" dirty="0"/>
              <a:t>  System.</a:t>
            </a:r>
            <a:endParaRPr dirty="0"/>
          </a:p>
          <a:p>
            <a:pPr>
              <a:defRPr sz="2000"/>
            </a:pPr>
            <a:r>
              <a:rPr dirty="0"/>
              <a:t>Provides custom-built PCs and prebuilt systems</a:t>
            </a:r>
            <a:r>
              <a:rPr lang="en-US" dirty="0"/>
              <a:t>.</a:t>
            </a:r>
            <a:endParaRPr dirty="0"/>
          </a:p>
          <a:p>
            <a:pPr>
              <a:defRPr sz="2000"/>
            </a:pPr>
            <a:r>
              <a:rPr dirty="0"/>
              <a:t>Categories: Gaming, Professional, Basic PCs</a:t>
            </a:r>
            <a:r>
              <a:rPr lang="en-US" dirty="0"/>
              <a:t>.</a:t>
            </a:r>
            <a:endParaRPr dirty="0"/>
          </a:p>
          <a:p>
            <a:pPr>
              <a:defRPr sz="2000"/>
            </a:pPr>
            <a:r>
              <a:rPr dirty="0"/>
              <a:t>Budget range filtering for easier selection</a:t>
            </a:r>
            <a:r>
              <a:rPr lang="en-US" dirty="0"/>
              <a:t>.</a:t>
            </a:r>
            <a:endParaRPr dirty="0"/>
          </a:p>
          <a:p>
            <a:pPr>
              <a:defRPr sz="2000"/>
            </a:pPr>
            <a:r>
              <a:rPr dirty="0"/>
              <a:t>Focus on transparency, reliability, and flexibility</a:t>
            </a:r>
            <a:r>
              <a:rPr lang="en-US" dirty="0"/>
              <a:t>.</a:t>
            </a:r>
            <a:endParaRPr dirty="0"/>
          </a:p>
          <a:p>
            <a:pPr>
              <a:defRPr sz="2000"/>
            </a:pPr>
            <a:r>
              <a:rPr dirty="0"/>
              <a:t>Aim: Simplify the process of buying a PC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1" name="Google Shape;111;p4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4" name="Google Shape;104;p3">
            <a:extLst>
              <a:ext uri="{FF2B5EF4-FFF2-40B4-BE49-F238E27FC236}">
                <a16:creationId xmlns:a16="http://schemas.microsoft.com/office/drawing/2014/main" id="{D03C97E3-7FB3-92CB-6DB1-912327676B6B}"/>
              </a:ext>
            </a:extLst>
          </p:cNvPr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AEF7-C568-B607-2E43-67E06051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735" y="274637"/>
            <a:ext cx="3092245" cy="924898"/>
          </a:xfrm>
        </p:spPr>
        <p:txBody>
          <a:bodyPr/>
          <a:lstStyle/>
          <a:p>
            <a:r>
              <a:rPr lang="en-US" dirty="0" err="1"/>
              <a:t>PreBuild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DE655-3560-C097-4C78-870243082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0" y="1199535"/>
            <a:ext cx="8721213" cy="41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48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3D9F1-7B43-339E-CACE-1B03547B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40" y="688258"/>
            <a:ext cx="7654320" cy="59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33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75A0-CCCF-8579-E8FA-5CB5D2CB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6632" y="0"/>
            <a:ext cx="6051755" cy="824170"/>
          </a:xfrm>
        </p:spPr>
        <p:txBody>
          <a:bodyPr/>
          <a:lstStyle/>
          <a:p>
            <a:r>
              <a:rPr lang="en-US" dirty="0"/>
              <a:t>Account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F189A-294C-0775-B937-8AA35C1B3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" y="824170"/>
            <a:ext cx="5310495" cy="3001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4DCB2-BD87-53B2-6CC6-C33541DA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477" y="3186319"/>
            <a:ext cx="4365523" cy="36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92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BABB40-0AF5-DB0E-4997-3824ED90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84" y="1923840"/>
            <a:ext cx="7211431" cy="3010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747943-E927-11EE-4E20-BA8C29D5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01696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r>
              <a:rPr lang="en-US" b="1"/>
              <a:t>TESTING</a:t>
            </a:r>
            <a:endParaRPr/>
          </a:p>
        </p:txBody>
      </p:sp>
      <p:sp>
        <p:nvSpPr>
          <p:cNvPr id="187" name="Google Shape;187;p14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88" name="Google Shape;188;p14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898989"/>
              </a:buClr>
              <a:buSzPts val="12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5FB25-DAD9-9911-1857-E9F199D8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5889"/>
            <a:ext cx="8229600" cy="1143000"/>
          </a:xfrm>
        </p:spPr>
        <p:txBody>
          <a:bodyPr/>
          <a:lstStyle/>
          <a:p>
            <a:r>
              <a:rPr lang="en-US" dirty="0"/>
              <a:t>Output Testing</a:t>
            </a:r>
          </a:p>
        </p:txBody>
      </p:sp>
    </p:spTree>
    <p:extLst>
      <p:ext uri="{BB962C8B-B14F-4D97-AF65-F5344CB8AC3E}">
        <p14:creationId xmlns:p14="http://schemas.microsoft.com/office/powerpoint/2010/main" val="1506252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34F971A-3655-0B2E-4B0C-BFB8A3DE80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3200" y="569394"/>
            <a:ext cx="9010800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 Module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Correct &amp; incorrect credentials, JWT token expiry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Registration Module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OTP verification, duplicate username/email handling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 Reset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OTP validation, password strength check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Profile Management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Upload, update, and delete profile picture; change username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 Builder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Component selection, total price calculation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Prebuilt PCs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Filters by usage &amp; price working correctly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Contact Form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Successful message submission &amp; error handling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UI/UX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Dark/Light theme toggle, smooth navigation</a:t>
            </a:r>
          </a:p>
        </p:txBody>
      </p:sp>
    </p:spTree>
    <p:extLst>
      <p:ext uri="{BB962C8B-B14F-4D97-AF65-F5344CB8AC3E}">
        <p14:creationId xmlns:p14="http://schemas.microsoft.com/office/powerpoint/2010/main" val="1105151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F177AD8-655E-68D2-CC71-51800EB9C9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39384" y="997335"/>
            <a:ext cx="646523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 Success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Redirects to dashboard, returns JWT token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 Failure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Shows “Invalid username/email or password”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OTP Sent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“OTP sent to registered email” confirmation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OTP Verified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“OTP verified, reset password now”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OTP Expired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Error message displayed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Registration Success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“User registered successfully”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Duplicate Username/Email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Error message shown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 Reset Success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“Password reset successful”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Profile Picture Upload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Success message + image preview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Profile Picture Delete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Image removed, success message shown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Prebuilt PC Filter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Correct builds shown as per usage/price</a:t>
            </a:r>
          </a:p>
        </p:txBody>
      </p:sp>
    </p:spTree>
    <p:extLst>
      <p:ext uri="{BB962C8B-B14F-4D97-AF65-F5344CB8AC3E}">
        <p14:creationId xmlns:p14="http://schemas.microsoft.com/office/powerpoint/2010/main" val="3165997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C207-3546-896B-3359-2961D078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004"/>
            <a:ext cx="2993923" cy="885569"/>
          </a:xfrm>
        </p:spPr>
        <p:txBody>
          <a:bodyPr/>
          <a:lstStyle/>
          <a:p>
            <a:r>
              <a:rPr lang="en-US" dirty="0"/>
              <a:t>Validations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483972-D0F1-4101-46D0-67C4463C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58" y="3429000"/>
            <a:ext cx="5358516" cy="337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40E9B-812A-7E69-77AC-5D810773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0915"/>
            <a:ext cx="4800184" cy="336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53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B35973-A52E-E6AD-0B05-82CBAB86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00337"/>
            <a:ext cx="4562342" cy="5857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F8FC9-F261-CB13-9E1E-AB4439098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65801" cy="54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89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STUDY AND ANALYSIS</a:t>
            </a:r>
            <a:endParaRPr/>
          </a:p>
        </p:txBody>
      </p:sp>
      <p:sp>
        <p:nvSpPr>
          <p:cNvPr id="118" name="Google Shape;118;p5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F842DED7-5DA3-BA54-51EB-C0C132A57066}"/>
              </a:ext>
            </a:extLst>
          </p:cNvPr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20E07-5DD0-2EBE-DDCB-BF432447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26" y="621890"/>
            <a:ext cx="6395215" cy="57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68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6D908-3C6A-D7DB-4A1C-1E701A86C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A7CC9-FC9F-6FCD-D83A-E3326A3E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Forgot Password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E647-571C-8552-4799-02C3CFAB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0656"/>
            <a:ext cx="4934252" cy="3104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116D4-7448-4A69-A499-119021395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27" y="1240656"/>
            <a:ext cx="4264693" cy="560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40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2EB5-E28A-FA04-0659-E2C05035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93372"/>
            <a:ext cx="8229600" cy="1143000"/>
          </a:xfrm>
        </p:spPr>
        <p:txBody>
          <a:bodyPr/>
          <a:lstStyle/>
          <a:p>
            <a:r>
              <a:rPr lang="en-US" dirty="0"/>
              <a:t>Validation &amp; Verification Testing</a:t>
            </a:r>
          </a:p>
        </p:txBody>
      </p:sp>
    </p:spTree>
    <p:extLst>
      <p:ext uri="{BB962C8B-B14F-4D97-AF65-F5344CB8AC3E}">
        <p14:creationId xmlns:p14="http://schemas.microsoft.com/office/powerpoint/2010/main" val="2656665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77BC7-8EE9-FB01-68B4-27A796A6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23" y="629265"/>
            <a:ext cx="8283677" cy="5496897"/>
          </a:xfrm>
        </p:spPr>
        <p:txBody>
          <a:bodyPr/>
          <a:lstStyle/>
          <a:p>
            <a:r>
              <a:rPr lang="en-US" sz="2400" b="1" dirty="0"/>
              <a:t>Validation Testing</a:t>
            </a:r>
            <a:endParaRPr lang="en-US" sz="2400" dirty="0"/>
          </a:p>
          <a:p>
            <a:r>
              <a:rPr lang="en-US" sz="2400" dirty="0"/>
              <a:t>Unique username &amp; email enforced during registration</a:t>
            </a:r>
          </a:p>
          <a:p>
            <a:r>
              <a:rPr lang="en-US" sz="2400" dirty="0"/>
              <a:t>OTP ensures only verified users can register/reset password</a:t>
            </a:r>
          </a:p>
          <a:p>
            <a:r>
              <a:rPr lang="en-US" sz="2400" dirty="0"/>
              <a:t>Password rules checked (length &amp; strength)</a:t>
            </a:r>
          </a:p>
          <a:p>
            <a:r>
              <a:rPr lang="en-US" sz="2400" dirty="0"/>
              <a:t>JWT required for accessing protected routes</a:t>
            </a:r>
          </a:p>
          <a:p>
            <a:r>
              <a:rPr lang="en-US" sz="2400" dirty="0"/>
              <a:t>PC Builder always calculates correct total price</a:t>
            </a:r>
          </a:p>
          <a:p>
            <a:r>
              <a:rPr lang="en-US" sz="2400" b="1" dirty="0"/>
              <a:t>Verification Testing</a:t>
            </a:r>
            <a:endParaRPr lang="en-US" sz="2400" dirty="0"/>
          </a:p>
          <a:p>
            <a:r>
              <a:rPr lang="en-US" sz="2400" dirty="0"/>
              <a:t>APIs tested with </a:t>
            </a:r>
            <a:r>
              <a:rPr lang="en-US" sz="2400" b="1" dirty="0"/>
              <a:t>Postman</a:t>
            </a:r>
            <a:r>
              <a:rPr lang="en-US" sz="2400" dirty="0"/>
              <a:t> for correct responses</a:t>
            </a:r>
          </a:p>
          <a:p>
            <a:r>
              <a:rPr lang="en-US" sz="2400" dirty="0"/>
              <a:t>Database entries verified after registration, reset, and updates</a:t>
            </a:r>
          </a:p>
          <a:p>
            <a:r>
              <a:rPr lang="en-US" sz="2400" dirty="0"/>
              <a:t>JWT expiry &amp; renewal tested for session management</a:t>
            </a:r>
          </a:p>
          <a:p>
            <a:r>
              <a:rPr lang="en-US" sz="2400" dirty="0"/>
              <a:t>Profile picture upload/delete verified in DB &amp; filesystem</a:t>
            </a:r>
          </a:p>
          <a:p>
            <a:r>
              <a:rPr lang="en-US" sz="2400" dirty="0"/>
              <a:t>Error messages confirmed for invalid inputs (wrong OTP, expired session, invalid email)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7978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A969-8DFB-C058-8510-3CE4F305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Validation 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1B0CC-299F-0918-DBF3-6717EDBB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Unique username &amp; email enforced during registration</a:t>
            </a:r>
          </a:p>
          <a:p>
            <a:endParaRPr lang="en-US" sz="2400" dirty="0"/>
          </a:p>
          <a:p>
            <a:r>
              <a:rPr lang="en-US" sz="2400" dirty="0"/>
              <a:t>OTP ensures only verified users can register/reset password</a:t>
            </a:r>
          </a:p>
          <a:p>
            <a:endParaRPr lang="en-US" sz="2400" dirty="0"/>
          </a:p>
          <a:p>
            <a:r>
              <a:rPr lang="en-US" sz="2400" dirty="0"/>
              <a:t>Password rules checked (length &amp; strength)</a:t>
            </a:r>
          </a:p>
          <a:p>
            <a:endParaRPr lang="en-US" sz="2400" dirty="0"/>
          </a:p>
          <a:p>
            <a:r>
              <a:rPr lang="en-US" sz="2400" dirty="0"/>
              <a:t>JWT required for accessing protected routes</a:t>
            </a:r>
          </a:p>
          <a:p>
            <a:endParaRPr lang="en-US" sz="2400" dirty="0"/>
          </a:p>
          <a:p>
            <a:r>
              <a:rPr lang="en-US" sz="2400" dirty="0"/>
              <a:t>PC Builder always calculates correct total price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6499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E9EB-153C-F527-4A4A-69FD66BE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Verification Testing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74D00-6BC6-1AE5-110B-EA208E4DB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34729"/>
            <a:ext cx="8229600" cy="4525962"/>
          </a:xfrm>
        </p:spPr>
        <p:txBody>
          <a:bodyPr/>
          <a:lstStyle/>
          <a:p>
            <a:r>
              <a:rPr lang="en-US" sz="2400" dirty="0"/>
              <a:t>APIs tested with </a:t>
            </a:r>
            <a:r>
              <a:rPr lang="en-US" sz="2400" b="1" dirty="0"/>
              <a:t>Postman</a:t>
            </a:r>
            <a:r>
              <a:rPr lang="en-US" sz="2400" dirty="0"/>
              <a:t> for correct responses</a:t>
            </a:r>
          </a:p>
          <a:p>
            <a:endParaRPr lang="en-US" sz="2400" dirty="0"/>
          </a:p>
          <a:p>
            <a:r>
              <a:rPr lang="en-US" sz="2400" dirty="0"/>
              <a:t>Database entries verified after registration, reset, and updates</a:t>
            </a:r>
          </a:p>
          <a:p>
            <a:endParaRPr lang="en-US" sz="2400" dirty="0"/>
          </a:p>
          <a:p>
            <a:r>
              <a:rPr lang="en-US" sz="2400" dirty="0"/>
              <a:t>JWT expiry &amp; renewal tested for session management</a:t>
            </a:r>
          </a:p>
          <a:p>
            <a:endParaRPr lang="en-US" sz="2400" dirty="0"/>
          </a:p>
          <a:p>
            <a:r>
              <a:rPr lang="en-US" sz="2400" dirty="0"/>
              <a:t>Profile picture upload/delete verified in DB &amp; filesystem</a:t>
            </a:r>
          </a:p>
          <a:p>
            <a:endParaRPr lang="en-US" sz="2400" dirty="0"/>
          </a:p>
          <a:p>
            <a:r>
              <a:rPr lang="en-US" sz="2400" dirty="0"/>
              <a:t>Error messages confirmed for invalid inputs (wrong OTP, expired session, invalid email)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9274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AND FUTURE ENHANCEMENT</a:t>
            </a:r>
            <a:endParaRPr/>
          </a:p>
        </p:txBody>
      </p:sp>
      <p:sp>
        <p:nvSpPr>
          <p:cNvPr id="194" name="Google Shape;194;p15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95" name="Google Shape;195;p15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4AA9-52F2-281B-B786-E916096E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79A036-41BD-41C4-5955-09176876C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2568" y="1166842"/>
            <a:ext cx="90108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authentication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JWT &amp; OTP verification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Passwords stored safely using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BCrypt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encryption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can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 accounts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change username, upload/delete profile picture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Developed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 Builder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select CPU, GPU, RAM, Storage, Cabinet, OS with price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Prebuilt PC Filtering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by usage (Gaming/Office/Dev) &amp; price range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 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built with React + Tailwind CSS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APIs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built with Spring Boot + JPA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frontend, backend, and database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into a complete full-stack system</a:t>
            </a:r>
          </a:p>
        </p:txBody>
      </p:sp>
    </p:spTree>
    <p:extLst>
      <p:ext uri="{BB962C8B-B14F-4D97-AF65-F5344CB8AC3E}">
        <p14:creationId xmlns:p14="http://schemas.microsoft.com/office/powerpoint/2010/main" val="2932365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4842-F1E6-7BAF-C003-85B88F30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DCD18-776A-BED3-C068-6B6F57F66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9703"/>
            <a:ext cx="8229600" cy="4936459"/>
          </a:xfrm>
        </p:spPr>
        <p:txBody>
          <a:bodyPr/>
          <a:lstStyle/>
          <a:p>
            <a:r>
              <a:rPr lang="en-US" sz="1800" b="1" dirty="0"/>
              <a:t>AI Recommendations</a:t>
            </a:r>
            <a:endParaRPr lang="en-US" sz="1800" dirty="0"/>
          </a:p>
          <a:p>
            <a:pPr marL="114300" lvl="0" indent="0">
              <a:buNone/>
            </a:pPr>
            <a:r>
              <a:rPr lang="en-US" sz="1800" dirty="0"/>
              <a:t>	-&gt;Implement AI/ML models to suggest </a:t>
            </a:r>
            <a:r>
              <a:rPr lang="en-US" sz="1800" b="1" dirty="0"/>
              <a:t>best PC builds</a:t>
            </a:r>
            <a:r>
              <a:rPr lang="en-US" sz="1800" dirty="0"/>
              <a:t> based on </a:t>
            </a:r>
            <a:r>
              <a:rPr lang="en-US" sz="1800" b="1" dirty="0"/>
              <a:t>user 	preferences and budget</a:t>
            </a:r>
            <a:r>
              <a:rPr lang="en-US" sz="1800" dirty="0"/>
              <a:t>.</a:t>
            </a:r>
          </a:p>
          <a:p>
            <a:r>
              <a:rPr lang="en-US" sz="1800" b="1" dirty="0"/>
              <a:t>Live Compatibility Check</a:t>
            </a:r>
            <a:endParaRPr lang="en-US" sz="1800" dirty="0"/>
          </a:p>
          <a:p>
            <a:pPr marL="114300" lvl="0" indent="0">
              <a:buNone/>
            </a:pPr>
            <a:r>
              <a:rPr lang="en-US" sz="1800" dirty="0"/>
              <a:t>	-&gt;Automatically validate selected components (e.g., CPU + Motherboard 	compatibility).</a:t>
            </a:r>
          </a:p>
          <a:p>
            <a:r>
              <a:rPr lang="en-US" sz="1800" b="1" dirty="0"/>
              <a:t>Mobile Application</a:t>
            </a:r>
            <a:endParaRPr lang="en-US" sz="1800" dirty="0"/>
          </a:p>
          <a:p>
            <a:pPr marL="114300" lvl="0" indent="0">
              <a:buNone/>
            </a:pPr>
            <a:r>
              <a:rPr lang="en-US" sz="1800" dirty="0"/>
              <a:t>	-&gt;Develop a </a:t>
            </a:r>
            <a:r>
              <a:rPr lang="en-US" sz="1800" b="1" dirty="0"/>
              <a:t>mobile version using React Native</a:t>
            </a:r>
            <a:r>
              <a:rPr lang="en-US" sz="1800" dirty="0"/>
              <a:t> to allow users to build PCs 	on the go.</a:t>
            </a:r>
          </a:p>
          <a:p>
            <a:r>
              <a:rPr lang="en-US" sz="1800" b="1" dirty="0"/>
              <a:t>Enhanced Security</a:t>
            </a:r>
            <a:endParaRPr lang="en-US" sz="1800" dirty="0"/>
          </a:p>
          <a:p>
            <a:pPr marL="114300" lvl="0" indent="0">
              <a:buNone/>
            </a:pPr>
            <a:r>
              <a:rPr lang="en-US" sz="1800" dirty="0"/>
              <a:t>	-&gt;Add </a:t>
            </a:r>
            <a:r>
              <a:rPr lang="en-US" sz="1800" b="1" dirty="0"/>
              <a:t>Two-Factor Authentication (2FA)</a:t>
            </a:r>
            <a:r>
              <a:rPr lang="en-US" sz="1800" dirty="0"/>
              <a:t> using SMS/Email OTP or Google 	Authenticator.</a:t>
            </a:r>
          </a:p>
          <a:p>
            <a:pPr marL="114300" indent="0">
              <a:buNone/>
            </a:pPr>
            <a:r>
              <a:rPr lang="en-US" sz="1800" dirty="0"/>
              <a:t>	-&gt;Implement </a:t>
            </a:r>
            <a:r>
              <a:rPr lang="en-US" sz="1800" b="1" dirty="0"/>
              <a:t>refresh tokens</a:t>
            </a:r>
            <a:r>
              <a:rPr lang="en-US" sz="1800" dirty="0"/>
              <a:t> for extended login sessions.</a:t>
            </a:r>
          </a:p>
        </p:txBody>
      </p:sp>
    </p:spTree>
    <p:extLst>
      <p:ext uri="{BB962C8B-B14F-4D97-AF65-F5344CB8AC3E}">
        <p14:creationId xmlns:p14="http://schemas.microsoft.com/office/powerpoint/2010/main" val="2093088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BIBLIOGRAPHY</a:t>
            </a:r>
            <a:r>
              <a:rPr lang="en-US" sz="4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REFERENCES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203" name="Google Shape;203;p16"/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	Problem Statement</a:t>
            </a:r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/>
              <a:t>Customers face difficulty selecting </a:t>
            </a:r>
            <a:r>
              <a:rPr lang="en-US" sz="2400" b="1" dirty="0"/>
              <a:t>compatible PC parts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Existing platforms (Amazon, Flipkart, local shops) lack an </a:t>
            </a:r>
            <a:r>
              <a:rPr lang="en-US" sz="2400" b="1" dirty="0"/>
              <a:t>integrated PC builder tool</a:t>
            </a:r>
            <a:r>
              <a:rPr lang="en-US" sz="2400" dirty="0"/>
              <a:t>.</a:t>
            </a:r>
          </a:p>
          <a:p>
            <a:endParaRPr lang="en-US" sz="2400" b="1" dirty="0"/>
          </a:p>
          <a:p>
            <a:r>
              <a:rPr lang="en-US" sz="2400" b="1" dirty="0"/>
              <a:t>No option to save</a:t>
            </a:r>
            <a:r>
              <a:rPr lang="en-US" sz="2400" dirty="0"/>
              <a:t> custom builds for later use or modifications.</a:t>
            </a:r>
          </a:p>
          <a:p>
            <a:endParaRPr lang="en-US" sz="2400" dirty="0"/>
          </a:p>
          <a:p>
            <a:r>
              <a:rPr lang="en-US" sz="2400" dirty="0"/>
              <a:t>Lack of </a:t>
            </a:r>
            <a:r>
              <a:rPr lang="en-US" sz="2400" b="1" dirty="0"/>
              <a:t>transparency in pricing</a:t>
            </a:r>
            <a:r>
              <a:rPr lang="en-US" sz="2400" dirty="0"/>
              <a:t> and component details.</a:t>
            </a:r>
          </a:p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7B103C3E-0252-12A4-11AF-78F66C0F1029}"/>
              </a:ext>
            </a:extLst>
          </p:cNvPr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01A4-7154-F9C9-2138-168487CED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7063"/>
            <a:ext cx="8229600" cy="1143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91701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A949-B59C-8674-F3BB-A19F79C0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3927A4A-BBB0-E94B-38B1-B5BE622F2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199" y="1977460"/>
            <a:ext cx="736927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Java: The Complete Reference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Herbert Schildt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in Action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Craig Walls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 Up &amp; Running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Stoyan Stefanov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System Concepts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Silberschatz, Korth, Sudarshan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 Web Design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Jennifer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Niederst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Robbins</a:t>
            </a:r>
          </a:p>
        </p:txBody>
      </p:sp>
    </p:spTree>
    <p:extLst>
      <p:ext uri="{BB962C8B-B14F-4D97-AF65-F5344CB8AC3E}">
        <p14:creationId xmlns:p14="http://schemas.microsoft.com/office/powerpoint/2010/main" val="3946069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465B3-7F58-9C88-1158-52AF9E1C5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Resources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84746E-F60A-6AB4-0EAC-F74B76C67B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62527"/>
            <a:ext cx="636905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Boot →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https://spring.io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Data JPA →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https://spring.io/projects/spring-data-jpa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JWT →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https://jwt.io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 → https://react.dev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Tailwind CSS →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https://tailwindcss.com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MDN Web Docs → https://developer.mozilla.org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MongoDB Docs →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https://www.mongodb.com/docs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Cropper.js → https://cropperjs.com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W3Schools → https://www.w3schools.com</a:t>
            </a:r>
          </a:p>
        </p:txBody>
      </p:sp>
    </p:spTree>
    <p:extLst>
      <p:ext uri="{BB962C8B-B14F-4D97-AF65-F5344CB8AC3E}">
        <p14:creationId xmlns:p14="http://schemas.microsoft.com/office/powerpoint/2010/main" val="257771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	Existing System</a:t>
            </a:r>
            <a:endParaRPr/>
          </a:p>
        </p:txBody>
      </p:sp>
      <p:sp>
        <p:nvSpPr>
          <p:cNvPr id="134" name="Google Shape;134;p7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675DA4-46FA-2F0B-39EE-A786866BF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7637"/>
            <a:ext cx="8229600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Offline Shops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Customers depend on vendor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Limited stock availability and fewer customization options.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Pricing often lacks transparency.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E-commerce Platforms (Amazon, Flipkart, etc.)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Users can buy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individual components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prebuilt PCs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integrated system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compatibility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selected parts.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option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and reuse builds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Prebuilt PCs are generic, not categorized by usage or budget.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Google Shape;104;p3">
            <a:extLst>
              <a:ext uri="{FF2B5EF4-FFF2-40B4-BE49-F238E27FC236}">
                <a16:creationId xmlns:a16="http://schemas.microsoft.com/office/drawing/2014/main" id="{F9A6C3A7-0D80-250F-5696-5BC784E6497A}"/>
              </a:ext>
            </a:extLst>
          </p:cNvPr>
          <p:cNvSpPr txBox="1"/>
          <p:nvPr/>
        </p:nvSpPr>
        <p:spPr>
          <a:xfrm>
            <a:off x="3124200" y="6132948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2.2.1 Drawbacks</a:t>
            </a:r>
            <a:endParaRPr dirty="0"/>
          </a:p>
        </p:txBody>
      </p:sp>
      <p:sp>
        <p:nvSpPr>
          <p:cNvPr id="142" name="Google Shape;142;p8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0DF154-95F5-DDB2-47C8-511AA8D05D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5522" y="1992114"/>
            <a:ext cx="731802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Limited customization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customers cannot freely build PCs.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save feature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custom builds.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Vendor dependency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offline shops ,lack of transparency in pricing.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Generic prebuilt PCs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online, not categorized by usage or budget.</a:t>
            </a:r>
          </a:p>
        </p:txBody>
      </p:sp>
      <p:sp>
        <p:nvSpPr>
          <p:cNvPr id="3" name="Google Shape;104;p3">
            <a:extLst>
              <a:ext uri="{FF2B5EF4-FFF2-40B4-BE49-F238E27FC236}">
                <a16:creationId xmlns:a16="http://schemas.microsoft.com/office/drawing/2014/main" id="{C7A09A48-2A29-E50D-2EC6-E84FE2AD06C2}"/>
              </a:ext>
            </a:extLst>
          </p:cNvPr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2.3	Proposed System</a:t>
            </a:r>
            <a:endParaRPr/>
          </a:p>
        </p:txBody>
      </p:sp>
      <p:sp>
        <p:nvSpPr>
          <p:cNvPr id="150" name="Google Shape;150;p9"/>
          <p:cNvSpPr txBox="1"/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58B6E8-8AF0-5CFE-5458-F2C7F33BAE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757024"/>
            <a:ext cx="928010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Online </a:t>
            </a:r>
            <a:r>
              <a:rPr lang="en-US" sz="2000" dirty="0" err="1"/>
              <a:t>PCMart</a:t>
            </a:r>
            <a:r>
              <a:rPr lang="en-US" sz="2000" dirty="0"/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platform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customized builds.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Users can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compatible components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automated checks.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Option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builds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purchase later.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Prebuilt PCs categorized by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usage (Gaming, Professional, Basic)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budget range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Integrated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cart and checkout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smooth online purchases.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manage components, inventory, and prebuilt systems.</a:t>
            </a:r>
          </a:p>
        </p:txBody>
      </p:sp>
      <p:sp>
        <p:nvSpPr>
          <p:cNvPr id="3" name="Google Shape;104;p3">
            <a:extLst>
              <a:ext uri="{FF2B5EF4-FFF2-40B4-BE49-F238E27FC236}">
                <a16:creationId xmlns:a16="http://schemas.microsoft.com/office/drawing/2014/main" id="{D98B93A2-AAA1-59E9-FD1C-15890E9F1C11}"/>
              </a:ext>
            </a:extLst>
          </p:cNvPr>
          <p:cNvSpPr txBox="1"/>
          <p:nvPr/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898989"/>
              </a:buClr>
              <a:buSzPts val="12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24- Online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PCMart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w Project Sem-6 Presentation Tempal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2117</Words>
  <Application>Microsoft Office PowerPoint</Application>
  <PresentationFormat>On-screen Show (4:3)</PresentationFormat>
  <Paragraphs>423</Paragraphs>
  <Slides>62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New Project Sem-6 Presentation Tempalte</vt:lpstr>
      <vt:lpstr>A Project Presentation on Online PCMart   Group no: 24  Enrollment Nos :24034211046      24034211001</vt:lpstr>
      <vt:lpstr>INTRODUCTION</vt:lpstr>
      <vt:lpstr>1.1 Project Profile</vt:lpstr>
      <vt:lpstr>1.2 About the System</vt:lpstr>
      <vt:lpstr>SYSTEM STUDY AND ANALYSIS</vt:lpstr>
      <vt:lpstr>2.1 Problem Statement</vt:lpstr>
      <vt:lpstr>2.2 Existing System</vt:lpstr>
      <vt:lpstr>2.2.1 Drawbacks</vt:lpstr>
      <vt:lpstr>2.3 Proposed System</vt:lpstr>
      <vt:lpstr>2.3.1  Advantages or                  Comparison Study</vt:lpstr>
      <vt:lpstr>2.3.2 Modules  (with short description)</vt:lpstr>
      <vt:lpstr>3.1 Hardware Requirement</vt:lpstr>
      <vt:lpstr>3.2 Software Requirement</vt:lpstr>
      <vt:lpstr>3.3 Programming Environment</vt:lpstr>
      <vt:lpstr>3.3.1 About Front-End</vt:lpstr>
      <vt:lpstr>3.3.2 About Back-End</vt:lpstr>
      <vt:lpstr>3.4 DEVELOPMENT ENVIRONMENT</vt:lpstr>
      <vt:lpstr>SYSTEM DESIGN AND DEVELOPMENT</vt:lpstr>
      <vt:lpstr>Input Design (Frontend)</vt:lpstr>
      <vt:lpstr>Input Design (Backend &amp; Database)</vt:lpstr>
      <vt:lpstr>Time-line chart</vt:lpstr>
      <vt:lpstr>Use-case Diagram</vt:lpstr>
      <vt:lpstr>PowerPoint Presentation</vt:lpstr>
      <vt:lpstr>E-R Diagram</vt:lpstr>
      <vt:lpstr>Activity Diagram</vt:lpstr>
      <vt:lpstr>Sequence Diagram</vt:lpstr>
      <vt:lpstr>Collaboration Diagram</vt:lpstr>
      <vt:lpstr>Class Diagram</vt:lpstr>
      <vt:lpstr>PowerPoint Presentation</vt:lpstr>
      <vt:lpstr>Output Design (Frontend)</vt:lpstr>
      <vt:lpstr>Output Design (Backend &amp; Database)</vt:lpstr>
      <vt:lpstr>PowerPoint Presentation</vt:lpstr>
      <vt:lpstr>Login and Registration screen</vt:lpstr>
      <vt:lpstr>Forgot Password</vt:lpstr>
      <vt:lpstr>Home Page</vt:lpstr>
      <vt:lpstr>Build Your Own Pc</vt:lpstr>
      <vt:lpstr>PowerPoint Presentation</vt:lpstr>
      <vt:lpstr>PowerPoint Presentation</vt:lpstr>
      <vt:lpstr>PowerPoint Presentation</vt:lpstr>
      <vt:lpstr>PreBuild</vt:lpstr>
      <vt:lpstr>PowerPoint Presentation</vt:lpstr>
      <vt:lpstr>Account Page</vt:lpstr>
      <vt:lpstr>About Us</vt:lpstr>
      <vt:lpstr>SYSTEM TESTING</vt:lpstr>
      <vt:lpstr>Output Testing</vt:lpstr>
      <vt:lpstr>PowerPoint Presentation</vt:lpstr>
      <vt:lpstr>PowerPoint Presentation</vt:lpstr>
      <vt:lpstr>Validations</vt:lpstr>
      <vt:lpstr>PowerPoint Presentation</vt:lpstr>
      <vt:lpstr>PowerPoint Presentation</vt:lpstr>
      <vt:lpstr>Forgot Password</vt:lpstr>
      <vt:lpstr>Validation &amp; Verification Testing</vt:lpstr>
      <vt:lpstr>PowerPoint Presentation</vt:lpstr>
      <vt:lpstr>Validation Testing</vt:lpstr>
      <vt:lpstr>Verification Testing</vt:lpstr>
      <vt:lpstr>CONCLUSION AND FUTURE ENHANCEMENT</vt:lpstr>
      <vt:lpstr>Conclusion</vt:lpstr>
      <vt:lpstr>Future Enhancements</vt:lpstr>
      <vt:lpstr>BIBLIOGRAPHY &amp; REFERENCES</vt:lpstr>
      <vt:lpstr>References</vt:lpstr>
      <vt:lpstr>Books</vt:lpstr>
      <vt:lpstr>Web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Sarthak</dc:creator>
  <cp:lastModifiedBy>HELLO</cp:lastModifiedBy>
  <cp:revision>25</cp:revision>
  <dcterms:created xsi:type="dcterms:W3CDTF">2024-12-18T10:24:17Z</dcterms:created>
  <dcterms:modified xsi:type="dcterms:W3CDTF">2025-11-29T05:23:52Z</dcterms:modified>
</cp:coreProperties>
</file>